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2" r:id="rId2"/>
    <p:sldId id="257" r:id="rId3"/>
    <p:sldId id="258" r:id="rId4"/>
    <p:sldId id="259" r:id="rId5"/>
    <p:sldId id="260" r:id="rId6"/>
    <p:sldId id="263" r:id="rId7"/>
    <p:sldId id="266" r:id="rId8"/>
    <p:sldId id="267" r:id="rId9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800" cy="497285"/>
          </a:xfrm>
          <a:prstGeom prst="rect">
            <a:avLst/>
          </a:prstGeom>
        </p:spPr>
        <p:txBody>
          <a:bodyPr vert="horz" lIns="95999" tIns="47999" rIns="95999" bIns="47999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5" y="0"/>
            <a:ext cx="2971800" cy="497285"/>
          </a:xfrm>
          <a:prstGeom prst="rect">
            <a:avLst/>
          </a:prstGeom>
        </p:spPr>
        <p:txBody>
          <a:bodyPr vert="horz" lIns="95999" tIns="47999" rIns="95999" bIns="47999" rtlCol="0"/>
          <a:lstStyle>
            <a:lvl1pPr algn="r">
              <a:defRPr sz="1300"/>
            </a:lvl1pPr>
          </a:lstStyle>
          <a:p>
            <a:fld id="{616E0316-8D53-472C-BDAC-C8CD4FE892AC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6678"/>
            <a:ext cx="2971800" cy="497285"/>
          </a:xfrm>
          <a:prstGeom prst="rect">
            <a:avLst/>
          </a:prstGeom>
        </p:spPr>
        <p:txBody>
          <a:bodyPr vert="horz" lIns="95999" tIns="47999" rIns="95999" bIns="47999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5" y="9446678"/>
            <a:ext cx="2971800" cy="497285"/>
          </a:xfrm>
          <a:prstGeom prst="rect">
            <a:avLst/>
          </a:prstGeom>
        </p:spPr>
        <p:txBody>
          <a:bodyPr vert="horz" lIns="95999" tIns="47999" rIns="95999" bIns="47999" rtlCol="0" anchor="b"/>
          <a:lstStyle>
            <a:lvl1pPr algn="r">
              <a:defRPr sz="1300"/>
            </a:lvl1pPr>
          </a:lstStyle>
          <a:p>
            <a:fld id="{2522BCAF-0CB1-4691-B6B8-BAD8EA5214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130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279F-4161-4DCA-8FB0-233A2D54BE3C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083-BCCE-4376-B7AD-C3D7F4BE0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32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279F-4161-4DCA-8FB0-233A2D54BE3C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083-BCCE-4376-B7AD-C3D7F4BE0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72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279F-4161-4DCA-8FB0-233A2D54BE3C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083-BCCE-4376-B7AD-C3D7F4BE0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26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279F-4161-4DCA-8FB0-233A2D54BE3C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083-BCCE-4376-B7AD-C3D7F4BE0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66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279F-4161-4DCA-8FB0-233A2D54BE3C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083-BCCE-4376-B7AD-C3D7F4BE0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38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279F-4161-4DCA-8FB0-233A2D54BE3C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083-BCCE-4376-B7AD-C3D7F4BE0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06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279F-4161-4DCA-8FB0-233A2D54BE3C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083-BCCE-4376-B7AD-C3D7F4BE0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4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279F-4161-4DCA-8FB0-233A2D54BE3C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083-BCCE-4376-B7AD-C3D7F4BE0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3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279F-4161-4DCA-8FB0-233A2D54BE3C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083-BCCE-4376-B7AD-C3D7F4BE0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73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279F-4161-4DCA-8FB0-233A2D54BE3C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083-BCCE-4376-B7AD-C3D7F4BE0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3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279F-4161-4DCA-8FB0-233A2D54BE3C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083-BCCE-4376-B7AD-C3D7F4BE0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61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D279F-4161-4DCA-8FB0-233A2D54BE3C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71083-BCCE-4376-B7AD-C3D7F4BE0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10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70475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3200" dirty="0"/>
              <a:t>協働</a:t>
            </a:r>
            <a:r>
              <a:rPr lang="ja-JP" altLang="en-US" sz="3200" dirty="0" smtClean="0"/>
              <a:t>提案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kumimoji="1" lang="ja-JP" altLang="en-US" sz="3200" dirty="0" smtClean="0"/>
              <a:t>改正介護保険法２０１５年４月制定に備えて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9639" y="2725766"/>
            <a:ext cx="10448109" cy="144997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kumimoji="1" lang="ja-JP" altLang="en-US" dirty="0" smtClean="0"/>
              <a:t>石巻地域包括ケアシステムを</a:t>
            </a:r>
            <a:endParaRPr kumimoji="1" lang="en-US" altLang="ja-JP" dirty="0" smtClean="0"/>
          </a:p>
          <a:p>
            <a:pPr marL="0" indent="0" algn="ctr">
              <a:buNone/>
            </a:pPr>
            <a:r>
              <a:rPr kumimoji="1" lang="ja-JP" altLang="en-US" dirty="0" smtClean="0"/>
              <a:t>複数の</a:t>
            </a:r>
            <a:r>
              <a:rPr lang="ja-JP" altLang="en-US" dirty="0" smtClean="0"/>
              <a:t>モデル地区（山下地区＋）に</a:t>
            </a: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dirty="0" smtClean="0"/>
              <a:t>導入する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943497" y="4659068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altLang="ja-JP" dirty="0"/>
          </a:p>
          <a:p>
            <a:pPr algn="ctr"/>
            <a:r>
              <a:rPr lang="en-US" altLang="ja-JP" dirty="0" smtClean="0"/>
              <a:t>9/03/2014</a:t>
            </a:r>
            <a:endParaRPr lang="en-US" altLang="ja-JP" dirty="0"/>
          </a:p>
          <a:p>
            <a:pPr algn="ctr"/>
            <a:r>
              <a:rPr lang="ja-JP" altLang="en-US" sz="1600" dirty="0"/>
              <a:t>　　</a:t>
            </a:r>
            <a:r>
              <a:rPr lang="en-US" altLang="ja-JP" sz="1600" dirty="0"/>
              <a:t>NPO</a:t>
            </a:r>
            <a:r>
              <a:rPr lang="ja-JP" altLang="en-US" sz="1600" dirty="0"/>
              <a:t>法人まちの</a:t>
            </a:r>
            <a:r>
              <a:rPr lang="ja-JP" altLang="en-US" sz="1600" dirty="0" smtClean="0"/>
              <a:t>寄合所・うめば</a:t>
            </a:r>
            <a:r>
              <a:rPr lang="ja-JP" altLang="en-US" sz="1600" dirty="0"/>
              <a:t>たけ</a:t>
            </a:r>
            <a:endParaRPr lang="en-US" altLang="ja-JP" sz="1600" dirty="0"/>
          </a:p>
          <a:p>
            <a:pPr algn="ctr"/>
            <a:r>
              <a:rPr lang="en-US" altLang="ja-JP" sz="1200" dirty="0"/>
              <a:t>(</a:t>
            </a:r>
            <a:r>
              <a:rPr lang="ja-JP" altLang="en-US" sz="1200" dirty="0"/>
              <a:t>担当：大嶋、伊藤）</a:t>
            </a:r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89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285884" y="746973"/>
            <a:ext cx="7151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600" dirty="0" smtClean="0"/>
              <a:t>NPO</a:t>
            </a:r>
            <a:r>
              <a:rPr kumimoji="1" lang="ja-JP" altLang="en-US" sz="3600" dirty="0" smtClean="0"/>
              <a:t>法人 まちの寄合所・うめばたけ 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38028" y="1446660"/>
            <a:ext cx="924703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　　　　　　　　　　　　活動概要</a:t>
            </a:r>
            <a:endParaRPr kumimoji="1" lang="en-US" altLang="ja-JP" sz="3200" dirty="0" smtClean="0"/>
          </a:p>
          <a:p>
            <a:endParaRPr lang="en-US" altLang="ja-JP" sz="1200" dirty="0" smtClean="0"/>
          </a:p>
          <a:p>
            <a:r>
              <a:rPr lang="ja-JP" altLang="en-US" sz="2800" dirty="0" smtClean="0"/>
              <a:t>１．コミュニティカフェ・うめばたけ</a:t>
            </a:r>
            <a:r>
              <a:rPr lang="ja-JP" altLang="en-US" dirty="0" smtClean="0"/>
              <a:t>（毎月２回、３８３名）</a:t>
            </a:r>
            <a:endParaRPr lang="en-US" altLang="ja-JP" dirty="0" smtClean="0"/>
          </a:p>
          <a:p>
            <a:r>
              <a:rPr kumimoji="1" lang="ja-JP" altLang="en-US" sz="2800" dirty="0" smtClean="0"/>
              <a:t>２．各種教室：パソコン</a:t>
            </a:r>
            <a:r>
              <a:rPr kumimoji="1" lang="ja-JP" altLang="en-US" dirty="0" smtClean="0"/>
              <a:t>（１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週、５７名）</a:t>
            </a:r>
            <a:r>
              <a:rPr kumimoji="1" lang="ja-JP" altLang="en-US" sz="2800" dirty="0" smtClean="0"/>
              <a:t>、卓球</a:t>
            </a:r>
            <a:r>
              <a:rPr kumimoji="1" lang="ja-JP" altLang="en-US" dirty="0" smtClean="0"/>
              <a:t>（１</a:t>
            </a:r>
            <a:r>
              <a:rPr kumimoji="1" lang="en-US" altLang="ja-JP" dirty="0" smtClean="0"/>
              <a:t>/</a:t>
            </a:r>
            <a:r>
              <a:rPr lang="ja-JP" altLang="en-US" dirty="0"/>
              <a:t>週、 ８０名）</a:t>
            </a:r>
            <a:r>
              <a:rPr kumimoji="1" lang="ja-JP" altLang="en-US" sz="2800" dirty="0" smtClean="0"/>
              <a:t>、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　　　　</a:t>
            </a:r>
            <a:r>
              <a:rPr kumimoji="1" lang="ja-JP" altLang="en-US" sz="2800" dirty="0" smtClean="0"/>
              <a:t>朗読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２～３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月、１０３名）、</a:t>
            </a:r>
            <a:r>
              <a:rPr kumimoji="1" lang="ja-JP" altLang="en-US" sz="2800" dirty="0" smtClean="0"/>
              <a:t>手作りアクセサリー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1/</a:t>
            </a:r>
            <a:r>
              <a:rPr kumimoji="1" lang="ja-JP" altLang="en-US" dirty="0" smtClean="0"/>
              <a:t>月、３５名）</a:t>
            </a:r>
            <a:endParaRPr kumimoji="1" lang="en-US" altLang="ja-JP" dirty="0" smtClean="0"/>
          </a:p>
          <a:p>
            <a:r>
              <a:rPr lang="ja-JP" altLang="en-US" sz="2800" dirty="0" smtClean="0"/>
              <a:t>３．子ども図書室</a:t>
            </a:r>
            <a:r>
              <a:rPr lang="ja-JP" altLang="en-US" dirty="0" smtClean="0"/>
              <a:t>（１</a:t>
            </a:r>
            <a:r>
              <a:rPr lang="en-US" altLang="ja-JP" dirty="0" smtClean="0"/>
              <a:t>/</a:t>
            </a:r>
            <a:r>
              <a:rPr lang="ja-JP" altLang="en-US" dirty="0" smtClean="0"/>
              <a:t>週、こども：３２３名、おとな：９０名）</a:t>
            </a:r>
            <a:endParaRPr lang="en-US" altLang="ja-JP" dirty="0" smtClean="0"/>
          </a:p>
          <a:p>
            <a:r>
              <a:rPr kumimoji="1" lang="ja-JP" altLang="en-US" sz="2800" dirty="0" smtClean="0"/>
              <a:t>４．協働事業（まぁぶる</a:t>
            </a:r>
            <a:r>
              <a:rPr kumimoji="1" lang="ja-JP" altLang="en-US" sz="2800" dirty="0" err="1" smtClean="0"/>
              <a:t>たいむ</a:t>
            </a:r>
            <a:r>
              <a:rPr kumimoji="1" lang="ja-JP" altLang="en-US" sz="2800" dirty="0" smtClean="0"/>
              <a:t>：</a:t>
            </a:r>
            <a:r>
              <a:rPr kumimoji="1" lang="ja-JP" altLang="en-US" dirty="0" smtClean="0"/>
              <a:t>１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月、６１名）</a:t>
            </a:r>
            <a:r>
              <a:rPr kumimoji="1" lang="ja-JP" altLang="en-US" sz="2800" dirty="0" smtClean="0"/>
              <a:t>、</a:t>
            </a:r>
            <a:r>
              <a:rPr kumimoji="1" lang="en-US" altLang="ja-JP" sz="2800" dirty="0" err="1" smtClean="0"/>
              <a:t>TryScience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6</a:t>
            </a:r>
            <a:r>
              <a:rPr lang="en-US" altLang="ja-JP" dirty="0" smtClean="0"/>
              <a:t>/</a:t>
            </a:r>
            <a:r>
              <a:rPr lang="ja-JP" altLang="en-US" dirty="0" smtClean="0"/>
              <a:t>年、</a:t>
            </a:r>
            <a:r>
              <a:rPr lang="en-US" altLang="ja-JP" dirty="0" smtClean="0"/>
              <a:t>40</a:t>
            </a:r>
            <a:r>
              <a:rPr lang="ja-JP" altLang="en-US" dirty="0" smtClean="0"/>
              <a:t>名）</a:t>
            </a:r>
            <a:r>
              <a:rPr kumimoji="1" lang="en-US" altLang="ja-JP" sz="2800" dirty="0" smtClean="0"/>
              <a:t>)</a:t>
            </a:r>
          </a:p>
          <a:p>
            <a:r>
              <a:rPr lang="ja-JP" altLang="en-US" sz="2800" dirty="0" smtClean="0"/>
              <a:t>５．山下地区協働まちづくり協議会・準備会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６．田道町１丁目町内会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７．その他</a:t>
            </a:r>
            <a:endParaRPr lang="en-US" altLang="ja-JP" sz="2800" dirty="0" smtClean="0"/>
          </a:p>
          <a:p>
            <a:r>
              <a:rPr kumimoji="1" lang="ja-JP" altLang="en-US" dirty="0" smtClean="0"/>
              <a:t>　　　　　　　　　　　　　　　　　　　　　　　　　　　　　　　　　　　　　　（）：開催頻度、前年度参加者数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963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3454" y="640917"/>
            <a:ext cx="10639345" cy="978878"/>
          </a:xfrm>
        </p:spPr>
        <p:txBody>
          <a:bodyPr>
            <a:normAutofit/>
          </a:bodyPr>
          <a:lstStyle/>
          <a:p>
            <a:pPr algn="ctr"/>
            <a:r>
              <a:rPr lang="ja-JP" altLang="en-US" sz="3200" dirty="0" smtClean="0"/>
              <a:t>モデル地区での導入提言の背景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67909" y="1920239"/>
            <a:ext cx="10226960" cy="45935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１．介護保険法の改正</a:t>
            </a:r>
            <a:r>
              <a:rPr kumimoji="1" lang="ja-JP" altLang="en-US" sz="2000" b="1" dirty="0" smtClean="0"/>
              <a:t>（２０１５年４月制定）</a:t>
            </a:r>
            <a:endParaRPr kumimoji="1" lang="en-US" altLang="ja-JP" sz="2000" b="1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保険料の増減、自己負担増、食事代などの補助縮小</a:t>
            </a:r>
            <a:r>
              <a:rPr lang="ja-JP" altLang="en-US" sz="2400" dirty="0" smtClean="0">
                <a:solidFill>
                  <a:srgbClr val="002060"/>
                </a:solidFill>
              </a:rPr>
              <a:t>、</a:t>
            </a:r>
            <a:endParaRPr lang="en-US" altLang="ja-JP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　　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「要支援」向けサービスの市町村移管（</a:t>
            </a:r>
            <a:r>
              <a:rPr lang="en-US" altLang="ja-JP" sz="2400" dirty="0" smtClean="0">
                <a:solidFill>
                  <a:srgbClr val="FF0000"/>
                </a:solidFill>
              </a:rPr>
              <a:t>2018</a:t>
            </a:r>
            <a:r>
              <a:rPr lang="ja-JP" altLang="en-US" sz="2400" dirty="0" smtClean="0">
                <a:solidFill>
                  <a:srgbClr val="FF0000"/>
                </a:solidFill>
              </a:rPr>
              <a:t>年</a:t>
            </a:r>
            <a:r>
              <a:rPr lang="en-US" altLang="ja-JP" sz="2400" dirty="0" smtClean="0">
                <a:solidFill>
                  <a:srgbClr val="FF0000"/>
                </a:solidFill>
              </a:rPr>
              <a:t>3</a:t>
            </a:r>
            <a:r>
              <a:rPr lang="ja-JP" altLang="en-US" sz="2400" dirty="0" smtClean="0">
                <a:solidFill>
                  <a:srgbClr val="FF0000"/>
                </a:solidFill>
              </a:rPr>
              <a:t>月：石巻市全地域完了）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400" dirty="0" smtClean="0"/>
              <a:t>２．石巻市地域包括ケアシステム実施計画</a:t>
            </a:r>
            <a:r>
              <a:rPr lang="ja-JP" altLang="en-US" sz="2000" b="1" dirty="0" smtClean="0">
                <a:solidFill>
                  <a:schemeClr val="accent5">
                    <a:lumMod val="75000"/>
                  </a:schemeClr>
                </a:solidFill>
              </a:rPr>
              <a:t>（２０１５年３月作成予定）</a:t>
            </a:r>
            <a:endParaRPr lang="en-US" altLang="ja-JP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dirty="0" smtClean="0"/>
              <a:t>　　</a:t>
            </a:r>
            <a:r>
              <a:rPr lang="ja-JP" altLang="en-US" sz="2400" b="1" dirty="0" smtClean="0">
                <a:solidFill>
                  <a:srgbClr val="002060"/>
                </a:solidFill>
              </a:rPr>
              <a:t>  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介護ケア推進室</a:t>
            </a:r>
            <a:r>
              <a:rPr lang="ja-JP" altLang="en-US" sz="2400" b="1" dirty="0" smtClean="0">
                <a:solidFill>
                  <a:srgbClr val="002060"/>
                </a:solidFill>
              </a:rPr>
              <a:t>：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仮設住宅入居者への対策検討中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002060"/>
                </a:solidFill>
              </a:rPr>
              <a:t>　</a:t>
            </a:r>
            <a:r>
              <a:rPr lang="ja-JP" altLang="en-US" dirty="0" smtClean="0">
                <a:solidFill>
                  <a:srgbClr val="002060"/>
                </a:solidFill>
              </a:rPr>
              <a:t>　  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仮設住宅入居戸数</a:t>
            </a:r>
            <a:r>
              <a:rPr lang="ja-JP" altLang="en-US" sz="2400" dirty="0" smtClean="0">
                <a:solidFill>
                  <a:srgbClr val="002060"/>
                </a:solidFill>
              </a:rPr>
              <a:t>：</a:t>
            </a:r>
            <a:r>
              <a:rPr lang="en-US" altLang="ja-JP" sz="2000" dirty="0" smtClean="0">
                <a:solidFill>
                  <a:srgbClr val="002060"/>
                </a:solidFill>
              </a:rPr>
              <a:t>6,225</a:t>
            </a:r>
            <a:r>
              <a:rPr lang="ja-JP" altLang="en-US" sz="2000" dirty="0" smtClean="0">
                <a:solidFill>
                  <a:srgbClr val="002060"/>
                </a:solidFill>
              </a:rPr>
              <a:t>戸（</a:t>
            </a:r>
            <a:r>
              <a:rPr lang="en-US" altLang="ja-JP" sz="2000" dirty="0" smtClean="0">
                <a:solidFill>
                  <a:srgbClr val="002060"/>
                </a:solidFill>
              </a:rPr>
              <a:t>10.4%</a:t>
            </a:r>
            <a:r>
              <a:rPr lang="ja-JP" altLang="en-US" sz="2000" dirty="0" smtClean="0">
                <a:solidFill>
                  <a:srgbClr val="002060"/>
                </a:solidFill>
              </a:rPr>
              <a:t>）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：　</a:t>
            </a:r>
            <a:r>
              <a:rPr lang="en-US" altLang="ja-JP" sz="1400" dirty="0" smtClean="0">
                <a:solidFill>
                  <a:srgbClr val="002060"/>
                </a:solidFill>
              </a:rPr>
              <a:t>2014</a:t>
            </a:r>
            <a:r>
              <a:rPr lang="ja-JP" altLang="en-US" sz="1400" dirty="0" smtClean="0">
                <a:solidFill>
                  <a:srgbClr val="002060"/>
                </a:solidFill>
              </a:rPr>
              <a:t>年</a:t>
            </a:r>
            <a:r>
              <a:rPr lang="en-US" altLang="ja-JP" sz="1400" dirty="0">
                <a:solidFill>
                  <a:srgbClr val="002060"/>
                </a:solidFill>
              </a:rPr>
              <a:t>6</a:t>
            </a:r>
            <a:r>
              <a:rPr lang="ja-JP" altLang="en-US" sz="1400" dirty="0">
                <a:solidFill>
                  <a:srgbClr val="002060"/>
                </a:solidFill>
              </a:rPr>
              <a:t>月</a:t>
            </a:r>
            <a:r>
              <a:rPr lang="en-US" altLang="ja-JP" sz="1400" dirty="0">
                <a:solidFill>
                  <a:srgbClr val="002060"/>
                </a:solidFill>
              </a:rPr>
              <a:t>30</a:t>
            </a:r>
            <a:r>
              <a:rPr lang="ja-JP" altLang="en-US" sz="1400" dirty="0">
                <a:solidFill>
                  <a:srgbClr val="002060"/>
                </a:solidFill>
              </a:rPr>
              <a:t>日</a:t>
            </a:r>
            <a:r>
              <a:rPr lang="ja-JP" altLang="en-US" sz="1400" dirty="0" smtClean="0">
                <a:solidFill>
                  <a:srgbClr val="002060"/>
                </a:solidFill>
              </a:rPr>
              <a:t>現在</a:t>
            </a:r>
            <a:endParaRPr lang="en-US" altLang="ja-JP" sz="1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002060"/>
                </a:solidFill>
              </a:rPr>
              <a:t>　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　　　　　　　    入居者数</a:t>
            </a:r>
            <a:r>
              <a:rPr lang="ja-JP" altLang="en-US" sz="2400" dirty="0" smtClean="0">
                <a:solidFill>
                  <a:srgbClr val="002060"/>
                </a:solidFill>
              </a:rPr>
              <a:t>：</a:t>
            </a:r>
            <a:r>
              <a:rPr lang="en-US" altLang="ja-JP" sz="2000" dirty="0" smtClean="0">
                <a:solidFill>
                  <a:srgbClr val="002060"/>
                </a:solidFill>
              </a:rPr>
              <a:t>14,006</a:t>
            </a:r>
            <a:r>
              <a:rPr lang="ja-JP" altLang="en-US" sz="2000" dirty="0" smtClean="0">
                <a:solidFill>
                  <a:srgbClr val="002060"/>
                </a:solidFill>
              </a:rPr>
              <a:t>名（</a:t>
            </a:r>
            <a:r>
              <a:rPr lang="en-US" altLang="ja-JP" sz="2000" dirty="0" smtClean="0">
                <a:solidFill>
                  <a:srgbClr val="002060"/>
                </a:solidFill>
              </a:rPr>
              <a:t>9.3%)</a:t>
            </a:r>
            <a:r>
              <a:rPr lang="ja-JP" altLang="en-US" sz="1400" dirty="0" smtClean="0">
                <a:solidFill>
                  <a:srgbClr val="002060"/>
                </a:solidFill>
              </a:rPr>
              <a:t>　　</a:t>
            </a:r>
            <a:r>
              <a:rPr lang="en-US" altLang="ja-JP" sz="1400" dirty="0" smtClean="0">
                <a:solidFill>
                  <a:srgbClr val="002060"/>
                </a:solidFill>
              </a:rPr>
              <a:t>(%</a:t>
            </a:r>
            <a:r>
              <a:rPr lang="ja-JP" altLang="en-US" sz="1400" dirty="0" smtClean="0">
                <a:solidFill>
                  <a:srgbClr val="002060"/>
                </a:solidFill>
              </a:rPr>
              <a:t>：市全体に対する割合）</a:t>
            </a:r>
            <a:endParaRPr lang="en-US" altLang="ja-JP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sz="2400" dirty="0" smtClean="0"/>
              <a:t>３</a:t>
            </a:r>
            <a:r>
              <a:rPr kumimoji="1" lang="ja-JP" altLang="en-US" sz="2400" dirty="0" smtClean="0"/>
              <a:t>．仮設地域以外の地域住民</a:t>
            </a:r>
            <a:r>
              <a:rPr kumimoji="1" lang="ja-JP" altLang="en-US" sz="2000" b="1" dirty="0" smtClean="0"/>
              <a:t>（約</a:t>
            </a:r>
            <a:r>
              <a:rPr kumimoji="1" lang="en-US" altLang="ja-JP" sz="2000" b="1" dirty="0" smtClean="0"/>
              <a:t>90%)</a:t>
            </a:r>
            <a:r>
              <a:rPr kumimoji="1" lang="ja-JP" altLang="en-US" sz="2400" dirty="0" err="1" smtClean="0"/>
              <a:t>への</a:t>
            </a:r>
            <a:r>
              <a:rPr kumimoji="1" lang="ja-JP" altLang="en-US" sz="2400" dirty="0" smtClean="0"/>
              <a:t>サービスが遅れないか？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  </a:t>
            </a:r>
            <a:r>
              <a:rPr kumimoji="1" lang="ja-JP" altLang="en-US" sz="2000" b="1" dirty="0" smtClean="0">
                <a:solidFill>
                  <a:srgbClr val="002060"/>
                </a:solidFill>
              </a:rPr>
              <a:t>モデル地域候補の一つと</a:t>
            </a:r>
            <a:r>
              <a:rPr lang="ja-JP" altLang="en-US" sz="2000" b="1" dirty="0">
                <a:solidFill>
                  <a:srgbClr val="002060"/>
                </a:solidFill>
              </a:rPr>
              <a:t>して山下地区が導入</a:t>
            </a:r>
            <a:r>
              <a:rPr kumimoji="1" lang="ja-JP" altLang="en-US" sz="2000" b="1" dirty="0" smtClean="0">
                <a:solidFill>
                  <a:srgbClr val="002060"/>
                </a:solidFill>
              </a:rPr>
              <a:t>検討　</a:t>
            </a:r>
            <a:r>
              <a:rPr kumimoji="1" lang="ja-JP" altLang="en-US" sz="1800" b="1" dirty="0" smtClean="0">
                <a:solidFill>
                  <a:srgbClr val="002060"/>
                </a:solidFill>
              </a:rPr>
              <a:t>（協働のまちづくり協議会 事業計画）</a:t>
            </a:r>
            <a:endParaRPr kumimoji="1" lang="en-US" altLang="ja-JP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　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47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800" dirty="0" smtClean="0"/>
              <a:t>石巻市における要介護者・要支援者数の推計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20633" y="1347249"/>
            <a:ext cx="10670177" cy="5001300"/>
          </a:xfrm>
          <a:noFill/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2600" b="1" dirty="0" smtClean="0"/>
              <a:t>１．</a:t>
            </a:r>
            <a:r>
              <a:rPr lang="ja-JP" altLang="en-US" sz="2600" b="1" dirty="0" smtClean="0"/>
              <a:t>石巻市将来推計人口</a:t>
            </a:r>
            <a:r>
              <a:rPr lang="ja-JP" altLang="en-US" sz="2200" b="1" dirty="0" smtClean="0"/>
              <a:t>（国立社会保障・人口問題研究所</a:t>
            </a:r>
            <a:r>
              <a:rPr lang="en-US" altLang="ja-JP" sz="2200" b="1" dirty="0" smtClean="0"/>
              <a:t>H25</a:t>
            </a:r>
            <a:r>
              <a:rPr lang="ja-JP" altLang="en-US" sz="2200" b="1" dirty="0" smtClean="0"/>
              <a:t>年</a:t>
            </a:r>
            <a:r>
              <a:rPr lang="en-US" altLang="ja-JP" sz="2200" b="1" dirty="0" smtClean="0"/>
              <a:t>3</a:t>
            </a:r>
            <a:r>
              <a:rPr lang="ja-JP" altLang="en-US" sz="2200" b="1" dirty="0" smtClean="0"/>
              <a:t>月</a:t>
            </a:r>
            <a:r>
              <a:rPr lang="en-US" altLang="ja-JP" sz="2200" b="1" dirty="0" smtClean="0"/>
              <a:t>1</a:t>
            </a:r>
            <a:r>
              <a:rPr lang="ja-JP" altLang="en-US" sz="2200" b="1" dirty="0" smtClean="0"/>
              <a:t>日現在）</a:t>
            </a:r>
            <a:endParaRPr lang="en-US" altLang="ja-JP" sz="2200" b="1" dirty="0" smtClean="0"/>
          </a:p>
          <a:p>
            <a:pPr marL="0" indent="0">
              <a:buNone/>
            </a:pPr>
            <a:endParaRPr lang="en-US" altLang="ja-JP" sz="22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ja-JP" sz="24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ja-JP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ja-JP" sz="24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rgbClr val="002060"/>
                </a:solidFill>
              </a:rPr>
              <a:t>〇</a:t>
            </a:r>
            <a:r>
              <a:rPr lang="en-US" altLang="ja-JP" sz="2400" b="1" dirty="0" smtClean="0">
                <a:solidFill>
                  <a:srgbClr val="002060"/>
                </a:solidFill>
              </a:rPr>
              <a:t>65</a:t>
            </a:r>
            <a:r>
              <a:rPr lang="ja-JP" altLang="en-US" sz="2400" b="1" dirty="0" smtClean="0">
                <a:solidFill>
                  <a:srgbClr val="002060"/>
                </a:solidFill>
              </a:rPr>
              <a:t>歳以上の高齢者が増加する⇒要介護者、独居者が増加する</a:t>
            </a:r>
            <a:r>
              <a:rPr lang="ja-JP" altLang="en-US" sz="2400" dirty="0"/>
              <a:t>　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600" b="1" dirty="0" smtClean="0"/>
              <a:t>２．石巻市人口統計</a:t>
            </a:r>
            <a:r>
              <a:rPr lang="en-US" altLang="ja-JP" sz="1800" b="1" dirty="0" smtClean="0"/>
              <a:t>(</a:t>
            </a:r>
            <a:r>
              <a:rPr lang="ja-JP" altLang="en-US" sz="1800" b="1" dirty="0" smtClean="0"/>
              <a:t>国勢調査</a:t>
            </a:r>
            <a:r>
              <a:rPr lang="en-US" altLang="ja-JP" sz="1800" b="1" dirty="0" smtClean="0"/>
              <a:t>H22</a:t>
            </a:r>
            <a:r>
              <a:rPr lang="ja-JP" altLang="en-US" sz="1800" b="1" dirty="0" smtClean="0"/>
              <a:t>年）</a:t>
            </a:r>
            <a:endParaRPr lang="en-US" altLang="ja-JP" sz="1800" b="1" dirty="0" smtClean="0"/>
          </a:p>
          <a:p>
            <a:pPr marL="0" indent="0">
              <a:buNone/>
            </a:pPr>
            <a:r>
              <a:rPr lang="ja-JP" altLang="en-US" sz="4000" dirty="0"/>
              <a:t>　</a:t>
            </a:r>
            <a:r>
              <a:rPr lang="ja-JP" altLang="en-US" sz="4000" dirty="0" smtClean="0"/>
              <a:t>　　　　　　　　　　　　　　　　　　　　　　　</a:t>
            </a:r>
            <a:r>
              <a:rPr lang="en-US" altLang="ja-JP" sz="1400" dirty="0" smtClean="0"/>
              <a:t>(</a:t>
            </a:r>
            <a:r>
              <a:rPr lang="ja-JP" altLang="en-US" sz="1400" dirty="0"/>
              <a:t>注</a:t>
            </a:r>
            <a:r>
              <a:rPr lang="en-US" altLang="ja-JP" sz="1400" dirty="0"/>
              <a:t>1)H26</a:t>
            </a:r>
            <a:r>
              <a:rPr lang="ja-JP" altLang="en-US" sz="1400" dirty="0"/>
              <a:t>年</a:t>
            </a:r>
            <a:r>
              <a:rPr lang="en-US" altLang="ja-JP" sz="1400" dirty="0"/>
              <a:t>3</a:t>
            </a:r>
            <a:r>
              <a:rPr lang="ja-JP" altLang="en-US" sz="1400" dirty="0"/>
              <a:t>月末現在の宮城県調査数</a:t>
            </a:r>
            <a:r>
              <a:rPr lang="ja-JP" altLang="en-US" sz="1400" dirty="0" smtClean="0"/>
              <a:t>、</a:t>
            </a: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　　　　　　　　　　　　　　　　　　　　　　　　　　　　　　　　　　　　　　　　　　　　　　　　　　　　　　  　　（</a:t>
            </a:r>
            <a:r>
              <a:rPr lang="ja-JP" altLang="en-US" sz="1400" dirty="0"/>
              <a:t>注２）</a:t>
            </a:r>
            <a:r>
              <a:rPr lang="en-US" altLang="ja-JP" sz="1400" dirty="0"/>
              <a:t>65</a:t>
            </a:r>
            <a:r>
              <a:rPr lang="ja-JP" altLang="en-US" sz="1400" dirty="0"/>
              <a:t>歳人口比にて算出</a:t>
            </a:r>
            <a:endParaRPr lang="en-US" altLang="ja-JP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ja-JP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000" dirty="0" smtClean="0"/>
              <a:t>　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〇山下地区</a:t>
            </a:r>
            <a:r>
              <a:rPr lang="en-US" altLang="ja-JP" sz="2000" b="1" dirty="0" smtClean="0">
                <a:solidFill>
                  <a:srgbClr val="002060"/>
                </a:solidFill>
              </a:rPr>
              <a:t>(16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町内会）はモデル地域の条件をみたしている　</a:t>
            </a:r>
            <a:r>
              <a:rPr lang="ja-JP" altLang="en-US" sz="2000" dirty="0" smtClean="0"/>
              <a:t>　　　　　　　　　　　　　　　　　</a:t>
            </a:r>
            <a:endParaRPr lang="en-US" altLang="ja-JP" sz="1200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320511"/>
              </p:ext>
            </p:extLst>
          </p:nvPr>
        </p:nvGraphicFramePr>
        <p:xfrm>
          <a:off x="1227909" y="2011679"/>
          <a:ext cx="8608420" cy="12932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1684"/>
                <a:gridCol w="1721684"/>
                <a:gridCol w="1721684"/>
                <a:gridCol w="1721684"/>
                <a:gridCol w="1721684"/>
              </a:tblGrid>
              <a:tr h="37882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2010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2015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2025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総数</a:t>
                      </a:r>
                    </a:p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160,826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149,498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142,248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134,260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42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65</a:t>
                      </a:r>
                      <a:r>
                        <a:rPr kumimoji="1" lang="ja-JP" altLang="en-US" sz="1600" dirty="0" smtClean="0"/>
                        <a:t>歳以上人口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66,239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68,022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71,717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73,717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047919"/>
              </p:ext>
            </p:extLst>
          </p:nvPr>
        </p:nvGraphicFramePr>
        <p:xfrm>
          <a:off x="1418047" y="4364204"/>
          <a:ext cx="66548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2720"/>
                <a:gridCol w="1619794"/>
                <a:gridCol w="1737360"/>
                <a:gridCol w="1854926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総数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65</a:t>
                      </a:r>
                      <a:r>
                        <a:rPr kumimoji="1" lang="ja-JP" altLang="en-US" sz="1600" dirty="0" smtClean="0"/>
                        <a:t>歳以上人口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要支援者数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石巻市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160,826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43,747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2,920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注</a:t>
                      </a:r>
                      <a:r>
                        <a:rPr kumimoji="1" lang="en-US" altLang="ja-JP" sz="1200" dirty="0" smtClean="0"/>
                        <a:t>1)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山下地区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9,815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2,904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194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注</a:t>
                      </a:r>
                      <a:r>
                        <a:rPr kumimoji="1" lang="en-US" altLang="ja-JP" sz="1200" dirty="0" smtClean="0"/>
                        <a:t>2)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96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005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 smtClean="0"/>
              <a:t>協働計画</a:t>
            </a:r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案）</a:t>
            </a:r>
            <a:endParaRPr kumimoji="1" lang="ja-JP" altLang="en-US" sz="32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928353" y="1345474"/>
            <a:ext cx="10515600" cy="4493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600" b="1" dirty="0" smtClean="0"/>
              <a:t>１．地域包括ケアシステム勉強会開催</a:t>
            </a:r>
            <a:r>
              <a:rPr kumimoji="1" lang="ja-JP" altLang="en-US" sz="2400" dirty="0" smtClean="0"/>
              <a:t>：</a:t>
            </a:r>
            <a:r>
              <a:rPr kumimoji="1" lang="en-US" altLang="ja-JP" sz="2400" dirty="0" smtClean="0"/>
              <a:t>2014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10</a:t>
            </a:r>
            <a:r>
              <a:rPr kumimoji="1" lang="ja-JP" altLang="en-US" sz="2400" dirty="0" smtClean="0"/>
              <a:t>月</a:t>
            </a:r>
            <a:r>
              <a:rPr kumimoji="1" lang="en-US" altLang="ja-JP" sz="2400" dirty="0" smtClean="0"/>
              <a:t>〜</a:t>
            </a:r>
            <a:r>
              <a:rPr kumimoji="1" lang="ja-JP" altLang="en-US" sz="2400" dirty="0" smtClean="0"/>
              <a:t>毎月</a:t>
            </a: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回程度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内容：・改正介護保険法、厚労省ガイドライン、石巻市包括ケア事業計画、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002060"/>
                </a:solidFill>
              </a:rPr>
              <a:t>　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　　　　　 </a:t>
            </a:r>
            <a:r>
              <a:rPr lang="ja-JP" altLang="en-US" sz="2000" b="1" dirty="0">
                <a:solidFill>
                  <a:srgbClr val="002060"/>
                </a:solidFill>
              </a:rPr>
              <a:t> 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・介護保険でカバーされているサービス、されていないサービス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002060"/>
                </a:solidFill>
              </a:rPr>
              <a:t>　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　　　　　　　（掃除、洗濯、ゴミ出し、配食、声がけ、見守り、移動、リハビリ、サロン、など）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002060"/>
                </a:solidFill>
              </a:rPr>
              <a:t>　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　　　　　  ・ 他地域の導入事例、など　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002060"/>
                </a:solidFill>
              </a:rPr>
              <a:t>　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　　協働・支援：介護保険課</a:t>
            </a:r>
            <a:r>
              <a:rPr lang="ja-JP" altLang="en-US" sz="2000" b="1" dirty="0">
                <a:solidFill>
                  <a:srgbClr val="002060"/>
                </a:solidFill>
              </a:rPr>
              <a:t>、石巻市包括ケア推進室、地域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協働課など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altLang="ja-JP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002060"/>
                </a:solidFill>
              </a:rPr>
              <a:t>　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　　参加対象者：モデル地区担当者、市内連合町内会担当者など　　　　　　　　　　　　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002060"/>
                </a:solidFill>
              </a:rPr>
              <a:t>　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　　事務局：</a:t>
            </a:r>
            <a:r>
              <a:rPr lang="ja-JP" altLang="en-US" sz="2000" b="1" dirty="0">
                <a:solidFill>
                  <a:srgbClr val="002060"/>
                </a:solidFill>
              </a:rPr>
              <a:t>山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下地区協働のまちづくり協議会</a:t>
            </a:r>
            <a:r>
              <a:rPr lang="en-US" altLang="ja-JP" sz="2000" b="1" dirty="0" smtClean="0">
                <a:solidFill>
                  <a:srgbClr val="002060"/>
                </a:solidFill>
              </a:rPr>
              <a:t>(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担当：うめばたけ</a:t>
            </a:r>
            <a:r>
              <a:rPr lang="ja-JP" altLang="en-US" sz="1800" b="1" dirty="0" smtClean="0">
                <a:solidFill>
                  <a:srgbClr val="002060"/>
                </a:solidFill>
              </a:rPr>
              <a:t>：℡ ０２２５－２３－９０６６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）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kumimoji="1" lang="ja-JP" altLang="en-US" sz="2000" b="1" dirty="0">
                <a:solidFill>
                  <a:srgbClr val="002060"/>
                </a:solidFill>
              </a:rPr>
              <a:t>　</a:t>
            </a:r>
            <a:r>
              <a:rPr kumimoji="1" lang="ja-JP" altLang="en-US" sz="2000" b="1" dirty="0" smtClean="0">
                <a:solidFill>
                  <a:srgbClr val="002060"/>
                </a:solidFill>
              </a:rPr>
              <a:t>　　会場：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市民協</a:t>
            </a:r>
            <a:r>
              <a:rPr lang="ja-JP" altLang="en-US" sz="2000" b="1" dirty="0">
                <a:solidFill>
                  <a:srgbClr val="002060"/>
                </a:solidFill>
              </a:rPr>
              <a:t>いしのまき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ハウス：石巻市田道町</a:t>
            </a:r>
            <a:r>
              <a:rPr lang="ja-JP" altLang="en-US" sz="1800" b="1" dirty="0" smtClean="0">
                <a:solidFill>
                  <a:srgbClr val="002060"/>
                </a:solidFill>
              </a:rPr>
              <a:t>１－１５－２　（スペース： ３０名＋）</a:t>
            </a:r>
            <a:endParaRPr kumimoji="1" lang="en-US" altLang="ja-JP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kumimoji="1" lang="en-US" altLang="ja-JP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kumimoji="1" lang="en-US" altLang="ja-JP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kumimoji="1" lang="en-US" altLang="ja-JP" sz="2000" b="1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398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0349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 smtClean="0"/>
              <a:t>協働計画（案）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5920" y="1410788"/>
            <a:ext cx="9731829" cy="51075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600" dirty="0" smtClean="0"/>
              <a:t>２</a:t>
            </a:r>
            <a:r>
              <a:rPr lang="ja-JP" altLang="en-US" sz="2600" dirty="0"/>
              <a:t>．モデル地区による活動内容</a:t>
            </a:r>
            <a:r>
              <a:rPr lang="ja-JP" altLang="en-US" sz="2000" b="1" dirty="0"/>
              <a:t>：</a:t>
            </a:r>
            <a:r>
              <a:rPr lang="en-US" altLang="ja-JP" sz="2000" b="1" dirty="0"/>
              <a:t>2014</a:t>
            </a:r>
            <a:r>
              <a:rPr lang="ja-JP" altLang="en-US" sz="2000" b="1" dirty="0"/>
              <a:t>年</a:t>
            </a:r>
            <a:r>
              <a:rPr lang="en-US" altLang="ja-JP" sz="2000" b="1" dirty="0"/>
              <a:t>11</a:t>
            </a:r>
            <a:r>
              <a:rPr lang="ja-JP" altLang="en-US" sz="2000" b="1" dirty="0"/>
              <a:t>月</a:t>
            </a:r>
            <a:r>
              <a:rPr lang="en-US" altLang="ja-JP" sz="2000" b="1" dirty="0"/>
              <a:t>〜</a:t>
            </a:r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ja-JP" altLang="en-US" dirty="0" smtClean="0"/>
              <a:t>   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ステップ </a:t>
            </a:r>
            <a:r>
              <a:rPr lang="en-US" altLang="ja-JP" sz="2000" b="1" dirty="0" smtClean="0">
                <a:solidFill>
                  <a:srgbClr val="002060"/>
                </a:solidFill>
              </a:rPr>
              <a:t>1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：現状調査（受けている訪問、通所サービスの内容、施設など）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002060"/>
                </a:solidFill>
              </a:rPr>
              <a:t>　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　　   ステップ  </a:t>
            </a:r>
            <a:r>
              <a:rPr lang="en-US" altLang="ja-JP" sz="2000" b="1" dirty="0" smtClean="0">
                <a:solidFill>
                  <a:srgbClr val="002060"/>
                </a:solidFill>
              </a:rPr>
              <a:t>2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：人材・資源、施設について課題発見整理</a:t>
            </a:r>
            <a:r>
              <a:rPr lang="ja-JP" altLang="en-US" sz="2000" b="1" dirty="0">
                <a:solidFill>
                  <a:srgbClr val="002060"/>
                </a:solidFill>
              </a:rPr>
              <a:t>、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対策検討、</a:t>
            </a:r>
            <a:r>
              <a:rPr lang="ja-JP" altLang="en-US" sz="2000" b="1" dirty="0">
                <a:solidFill>
                  <a:srgbClr val="002060"/>
                </a:solidFill>
              </a:rPr>
              <a:t>など　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002060"/>
                </a:solidFill>
              </a:rPr>
              <a:t>　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　　   ステップ  </a:t>
            </a:r>
            <a:r>
              <a:rPr lang="en-US" altLang="ja-JP" sz="2000" b="1" dirty="0" smtClean="0">
                <a:solidFill>
                  <a:srgbClr val="002060"/>
                </a:solidFill>
              </a:rPr>
              <a:t>3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：導入計画策定・段階的導入開始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002060"/>
                </a:solidFill>
              </a:rPr>
              <a:t>　　　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    協働・支援：</a:t>
            </a:r>
            <a:r>
              <a:rPr lang="ja-JP" altLang="en-US" sz="2000" b="1" dirty="0">
                <a:solidFill>
                  <a:srgbClr val="002060"/>
                </a:solidFill>
              </a:rPr>
              <a:t>石巻市包括ケア推進室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、介護保険課、地域</a:t>
            </a:r>
            <a:r>
              <a:rPr lang="ja-JP" altLang="en-US" sz="2000" b="1" dirty="0">
                <a:solidFill>
                  <a:srgbClr val="002060"/>
                </a:solidFill>
              </a:rPr>
              <a:t>協働課、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など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altLang="ja-JP" sz="2600" dirty="0" smtClean="0"/>
          </a:p>
          <a:p>
            <a:pPr marL="0" indent="0">
              <a:buNone/>
            </a:pPr>
            <a:r>
              <a:rPr lang="ja-JP" altLang="en-US" sz="2600" dirty="0" smtClean="0"/>
              <a:t>３．包括ケアシステム運営協議会設立・開催</a:t>
            </a:r>
            <a:r>
              <a:rPr lang="ja-JP" altLang="en-US" sz="2000" b="1" dirty="0" smtClean="0"/>
              <a:t>：</a:t>
            </a:r>
            <a:r>
              <a:rPr lang="en-US" altLang="ja-JP" sz="2000" b="1" dirty="0"/>
              <a:t>2015</a:t>
            </a:r>
            <a:r>
              <a:rPr lang="ja-JP" altLang="en-US" sz="2000" b="1" dirty="0"/>
              <a:t>年</a:t>
            </a:r>
            <a:r>
              <a:rPr lang="en-US" altLang="ja-JP" sz="2000" b="1" dirty="0"/>
              <a:t>9</a:t>
            </a:r>
            <a:r>
              <a:rPr lang="ja-JP" altLang="en-US" sz="2000" b="1" dirty="0"/>
              <a:t>月</a:t>
            </a:r>
            <a:r>
              <a:rPr lang="en-US" altLang="ja-JP" sz="2000" b="1" dirty="0"/>
              <a:t>〜</a:t>
            </a:r>
          </a:p>
          <a:p>
            <a:pPr marL="0" indent="0">
              <a:buNone/>
            </a:pPr>
            <a:r>
              <a:rPr lang="ja-JP" altLang="en-US" sz="2400" dirty="0"/>
              <a:t>　　　</a:t>
            </a:r>
            <a:r>
              <a:rPr lang="ja-JP" altLang="en-US" sz="2000" b="1" dirty="0"/>
              <a:t>　</a:t>
            </a:r>
            <a:r>
              <a:rPr lang="ja-JP" altLang="en-US" sz="2000" b="1" dirty="0">
                <a:solidFill>
                  <a:srgbClr val="002060"/>
                </a:solidFill>
              </a:rPr>
              <a:t>内容：モデル地区の活動評価と市内他地域への水平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展開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002060"/>
                </a:solidFill>
              </a:rPr>
              <a:t>　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　　　　　　　　（医療、介護、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介護予防、生活支援、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住まい、など）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002060"/>
                </a:solidFill>
              </a:rPr>
              <a:t>　　　　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  協働・支援：</a:t>
            </a:r>
            <a:r>
              <a:rPr lang="ja-JP" altLang="en-US" sz="2000" b="1" dirty="0">
                <a:solidFill>
                  <a:srgbClr val="002060"/>
                </a:solidFill>
              </a:rPr>
              <a:t>石巻市包括ケア推進室、地域協働課、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など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altLang="ja-JP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altLang="ja-JP" sz="1600" b="1" dirty="0" smtClean="0"/>
              <a:t>(</a:t>
            </a:r>
            <a:r>
              <a:rPr lang="ja-JP" altLang="en-US" sz="1600" b="1" dirty="0" smtClean="0"/>
              <a:t>注） 山下地区協働のまちづくり協議会（</a:t>
            </a:r>
            <a:r>
              <a:rPr lang="en-US" altLang="ja-JP" sz="1600" b="1" dirty="0" smtClean="0"/>
              <a:t>9</a:t>
            </a:r>
            <a:r>
              <a:rPr lang="ja-JP" altLang="en-US" sz="1600" b="1" dirty="0" smtClean="0"/>
              <a:t>月</a:t>
            </a:r>
            <a:r>
              <a:rPr lang="en-US" altLang="ja-JP" sz="1600" b="1" dirty="0" smtClean="0"/>
              <a:t>7</a:t>
            </a:r>
            <a:r>
              <a:rPr lang="ja-JP" altLang="en-US" sz="1600" b="1" dirty="0" smtClean="0"/>
              <a:t>日設立）の事業計画に含まれる予定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2964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743498"/>
              </p:ext>
            </p:extLst>
          </p:nvPr>
        </p:nvGraphicFramePr>
        <p:xfrm>
          <a:off x="640079" y="326573"/>
          <a:ext cx="11077299" cy="6139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6550"/>
                <a:gridCol w="4588514"/>
                <a:gridCol w="314149"/>
                <a:gridCol w="314149"/>
                <a:gridCol w="314149"/>
                <a:gridCol w="314149"/>
                <a:gridCol w="314149"/>
                <a:gridCol w="314149"/>
                <a:gridCol w="314149"/>
                <a:gridCol w="314149"/>
                <a:gridCol w="314149"/>
                <a:gridCol w="314149"/>
                <a:gridCol w="314149"/>
                <a:gridCol w="314149"/>
                <a:gridCol w="314149"/>
                <a:gridCol w="314149"/>
                <a:gridCol w="314149"/>
              </a:tblGrid>
              <a:tr h="257716"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effectLst/>
                        </a:rPr>
                        <a:t>協働計画・実施項目と実施スケジュール（試案）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2407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v.03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9/03/2014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2407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2014</a:t>
                      </a:r>
                      <a:r>
                        <a:rPr lang="ja-JP" altLang="en-US" sz="1000" u="none" strike="noStrike">
                          <a:effectLst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2015</a:t>
                      </a:r>
                      <a:r>
                        <a:rPr lang="ja-JP" altLang="en-US" sz="1000" u="none" strike="noStrike">
                          <a:effectLst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184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10</a:t>
                      </a:r>
                      <a:r>
                        <a:rPr lang="ja-JP" altLang="en-US" sz="1000" u="none" strike="noStrike">
                          <a:effectLst/>
                        </a:rPr>
                        <a:t>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11</a:t>
                      </a:r>
                      <a:r>
                        <a:rPr lang="ja-JP" altLang="en-US" sz="1000" u="none" strike="noStrike">
                          <a:effectLst/>
                        </a:rPr>
                        <a:t>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12</a:t>
                      </a:r>
                      <a:r>
                        <a:rPr lang="ja-JP" altLang="en-US" sz="1000" u="none" strike="noStrike">
                          <a:effectLst/>
                        </a:rPr>
                        <a:t>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</a:t>
                      </a:r>
                      <a:r>
                        <a:rPr lang="ja-JP" altLang="en-US" sz="1000" u="none" strike="noStrike">
                          <a:effectLst/>
                        </a:rPr>
                        <a:t>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</a:t>
                      </a:r>
                      <a:r>
                        <a:rPr lang="ja-JP" altLang="en-US" sz="1000" u="none" strike="noStrike">
                          <a:effectLst/>
                        </a:rPr>
                        <a:t>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3</a:t>
                      </a:r>
                      <a:r>
                        <a:rPr lang="ja-JP" altLang="en-US" sz="1000" u="none" strike="noStrike">
                          <a:effectLst/>
                        </a:rPr>
                        <a:t>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</a:t>
                      </a:r>
                      <a:r>
                        <a:rPr lang="ja-JP" altLang="en-US" sz="1000" u="none" strike="noStrike">
                          <a:effectLst/>
                        </a:rPr>
                        <a:t>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5</a:t>
                      </a:r>
                      <a:r>
                        <a:rPr lang="ja-JP" altLang="en-US" sz="1000" u="none" strike="noStrike">
                          <a:effectLst/>
                        </a:rPr>
                        <a:t>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6</a:t>
                      </a:r>
                      <a:r>
                        <a:rPr lang="ja-JP" altLang="en-US" sz="1000" u="none" strike="noStrike">
                          <a:effectLst/>
                        </a:rPr>
                        <a:t>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7</a:t>
                      </a:r>
                      <a:r>
                        <a:rPr lang="ja-JP" altLang="en-US" sz="1000" u="none" strike="noStrike">
                          <a:effectLst/>
                        </a:rPr>
                        <a:t>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8</a:t>
                      </a:r>
                      <a:r>
                        <a:rPr lang="ja-JP" altLang="en-US" sz="1000" u="none" strike="noStrike">
                          <a:effectLst/>
                        </a:rPr>
                        <a:t>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9</a:t>
                      </a:r>
                      <a:r>
                        <a:rPr lang="ja-JP" altLang="en-US" sz="1000" u="none" strike="noStrike">
                          <a:effectLst/>
                        </a:rPr>
                        <a:t>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10</a:t>
                      </a:r>
                      <a:r>
                        <a:rPr lang="ja-JP" altLang="en-US" sz="1000" u="none" strike="noStrike">
                          <a:effectLst/>
                        </a:rPr>
                        <a:t>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11</a:t>
                      </a:r>
                      <a:r>
                        <a:rPr lang="ja-JP" altLang="en-US" sz="1000" u="none" strike="noStrike">
                          <a:effectLst/>
                        </a:rPr>
                        <a:t>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12</a:t>
                      </a:r>
                      <a:r>
                        <a:rPr lang="ja-JP" altLang="en-US" sz="1000" u="none" strike="noStrike">
                          <a:effectLst/>
                        </a:rPr>
                        <a:t>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  <a:tr h="242407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勉強会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1" u="none" strike="noStrike" dirty="0">
                          <a:effectLst/>
                        </a:rPr>
                        <a:t>１．改正介護保険法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  <a:tr h="2373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（１）現在の介護保険法（説明、</a:t>
                      </a:r>
                      <a:r>
                        <a:rPr lang="en-US" sz="1000" u="none" strike="noStrike">
                          <a:effectLst/>
                        </a:rPr>
                        <a:t>Q&amp;A)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  <a:tr h="42129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>
                          <a:effectLst/>
                        </a:rPr>
                        <a:t>(2)-1</a:t>
                      </a:r>
                      <a:r>
                        <a:rPr lang="ja-JP" altLang="en-US" sz="900" u="none" strike="noStrike">
                          <a:effectLst/>
                        </a:rPr>
                        <a:t>介護保険要望事業（口腔ケアなど）　（説明、</a:t>
                      </a:r>
                      <a:r>
                        <a:rPr lang="en-US" altLang="ja-JP" sz="900" u="none" strike="noStrike">
                          <a:effectLst/>
                        </a:rPr>
                        <a:t>Q&amp;A)</a:t>
                      </a:r>
                      <a:r>
                        <a:rPr lang="ja-JP" altLang="en-US" sz="900" u="none" strike="noStrike">
                          <a:effectLst/>
                        </a:rPr>
                        <a:t>　　　　　　　　　　　　　　　　　　　　　　　　　　　　　　　　　　　　　　 　　　　（２）</a:t>
                      </a:r>
                      <a:r>
                        <a:rPr lang="en-US" altLang="ja-JP" sz="900" u="none" strike="noStrike">
                          <a:effectLst/>
                        </a:rPr>
                        <a:t>-2 </a:t>
                      </a:r>
                      <a:r>
                        <a:rPr lang="ja-JP" altLang="en-US" sz="900" u="none" strike="noStrike">
                          <a:effectLst/>
                        </a:rPr>
                        <a:t>地域包括支援センターの役割</a:t>
                      </a:r>
                      <a:r>
                        <a:rPr lang="en-US" altLang="ja-JP" sz="900" u="none" strike="noStrike">
                          <a:effectLst/>
                        </a:rPr>
                        <a:t>(</a:t>
                      </a:r>
                      <a:r>
                        <a:rPr lang="ja-JP" altLang="en-US" sz="900" u="none" strike="noStrike">
                          <a:effectLst/>
                        </a:rPr>
                        <a:t>説明・</a:t>
                      </a:r>
                      <a:r>
                        <a:rPr lang="en-US" altLang="ja-JP" sz="900" u="none" strike="noStrike">
                          <a:effectLst/>
                        </a:rPr>
                        <a:t>Q&amp;A)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  <a:tr h="2373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（３）改正介護保険法（説明、</a:t>
                      </a:r>
                      <a:r>
                        <a:rPr lang="en-US" sz="1000" u="none" strike="noStrike">
                          <a:effectLst/>
                        </a:rPr>
                        <a:t>Q&amp;A)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  <a:tr h="4618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（４）介護予防・生活支援総合事業の先進事例（情報提供）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  <a:tr h="2373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２．地域包括ケアシステム</a:t>
                      </a:r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  <a:tr h="2373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（１）地域包括ケアシステムの概要（説明、</a:t>
                      </a:r>
                      <a:r>
                        <a:rPr lang="en-US" altLang="ja-JP" sz="1000" u="none" strike="noStrike">
                          <a:effectLst/>
                        </a:rPr>
                        <a:t>Q&amp;A)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  <a:tr h="2373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</a:rPr>
                        <a:t>（２）石巻市実施計画（説明、</a:t>
                      </a:r>
                      <a:r>
                        <a:rPr lang="en-US" sz="1000" u="none" strike="noStrike" dirty="0">
                          <a:effectLst/>
                        </a:rPr>
                        <a:t>Q&amp;A)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  <a:tr h="2424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（３）包括ケアシステム導入先進事例（情報提供）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  <a:tr h="24240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モデル地域活動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山下地区 （</a:t>
                      </a:r>
                      <a:r>
                        <a:rPr lang="en-US" altLang="ja-JP" sz="1000" u="none" strike="noStrike">
                          <a:effectLst/>
                        </a:rPr>
                        <a:t>+ </a:t>
                      </a:r>
                      <a:r>
                        <a:rPr lang="ja-JP" altLang="en-US" sz="1000" u="none" strike="noStrike">
                          <a:effectLst/>
                        </a:rPr>
                        <a:t>他のモデル地区）</a:t>
                      </a:r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  <a:tr h="2373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（１）情報収集・情報共有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  <a:tr h="4618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（２）介護予防・生活支援の現状調査の指導・支援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  <a:tr h="2373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（３）課題発見・対策検討の指導と支援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  <a:tr h="2424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（４）その他地域への発信・協働支援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  <a:tr h="24240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運営協議会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運営協議会（市内全域対象）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  <a:tr h="2373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１．設立支援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  <a:tr h="2373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２．運営支援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  <a:tr h="2424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３．情報提供・情報共有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〇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43" marR="9043" marT="904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489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362864"/>
              </p:ext>
            </p:extLst>
          </p:nvPr>
        </p:nvGraphicFramePr>
        <p:xfrm>
          <a:off x="653143" y="300449"/>
          <a:ext cx="10698481" cy="6152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4297"/>
                <a:gridCol w="3592286"/>
                <a:gridCol w="1658983"/>
                <a:gridCol w="1136468"/>
                <a:gridCol w="1267097"/>
                <a:gridCol w="1319350"/>
              </a:tblGrid>
              <a:tr h="25946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effectLst/>
                        </a:rPr>
                        <a:t>協働計画・実施項目と担当部課</a:t>
                      </a:r>
                      <a:r>
                        <a:rPr lang="en-US" altLang="ja-JP" sz="1400" b="1" u="none" strike="noStrike" dirty="0">
                          <a:effectLst/>
                        </a:rPr>
                        <a:t>(</a:t>
                      </a:r>
                      <a:r>
                        <a:rPr lang="ja-JP" altLang="en-US" sz="1400" b="1" u="none" strike="noStrike" dirty="0">
                          <a:effectLst/>
                        </a:rPr>
                        <a:t>試案）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8911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v.03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u="none" strike="noStrike">
                          <a:effectLst/>
                        </a:rPr>
                        <a:t>9/03/2014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b"/>
                </a:tc>
              </a:tr>
              <a:tr h="464977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介護保険課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包括ケア推進室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健康推進課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地域協働課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  <a:tr h="244049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勉強会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１．改正介護保険法 （説明、</a:t>
                      </a:r>
                      <a:r>
                        <a:rPr lang="en-US" sz="1000" u="none" strike="noStrike">
                          <a:effectLst/>
                        </a:rPr>
                        <a:t>Q&amp;A)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  <a:tr h="2389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（１）現在の介護保険法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  <a:tr h="4238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>
                          <a:effectLst/>
                        </a:rPr>
                        <a:t>(2)-1</a:t>
                      </a:r>
                      <a:r>
                        <a:rPr lang="ja-JP" altLang="en-US" sz="900" u="none" strike="noStrike">
                          <a:effectLst/>
                        </a:rPr>
                        <a:t>介護保険要望事業（口腔ケアなど）　　　　　　　　　　　　　　　　　　　　　　　　　　　　　　　　　　　　　　 　　　　（２）</a:t>
                      </a:r>
                      <a:r>
                        <a:rPr lang="en-US" altLang="ja-JP" sz="900" u="none" strike="noStrike">
                          <a:effectLst/>
                        </a:rPr>
                        <a:t>-2 </a:t>
                      </a:r>
                      <a:r>
                        <a:rPr lang="ja-JP" altLang="en-US" sz="900" u="none" strike="noStrike">
                          <a:effectLst/>
                        </a:rPr>
                        <a:t>地域包括支援センターの役割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  <a:tr h="2389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（３）改正介護保険法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  <a:tr h="4649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（４）介護予防・生活支援総合事業の先進事例（情報提供）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  <a:tr h="2389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２．地域包括ケアシステム （説明、</a:t>
                      </a:r>
                      <a:r>
                        <a:rPr lang="en-US" altLang="ja-JP" sz="1000" u="none" strike="noStrike">
                          <a:effectLst/>
                        </a:rPr>
                        <a:t>Q&amp;A)</a:t>
                      </a:r>
                      <a:endParaRPr lang="en-US" altLang="ja-JP" sz="10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  <a:tr h="2389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（１）地域包括ケアシステム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  <a:tr h="2389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（２）石巻市実施計画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  <a:tr h="4649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（３）包括ケアシステム導入先進事例（情報提供）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  <a:tr h="24404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モデル地域活動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山下地区 （</a:t>
                      </a:r>
                      <a:r>
                        <a:rPr lang="en-US" altLang="ja-JP" sz="1000" u="none" strike="noStrike">
                          <a:effectLst/>
                        </a:rPr>
                        <a:t>+ </a:t>
                      </a:r>
                      <a:r>
                        <a:rPr lang="ja-JP" altLang="en-US" sz="1000" u="none" strike="noStrike">
                          <a:effectLst/>
                        </a:rPr>
                        <a:t>他のモデル地区）</a:t>
                      </a:r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  <a:tr h="2389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（１）情報収集・情報共有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  <a:tr h="4649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（２）介護予防・生活支援の現状調査の指導・支援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  <a:tr h="2389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（３）課題発見・対策検討の指導と支援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  <a:tr h="2440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（４）その他地域への発信・協働支援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  <a:tr h="24404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運営協議会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運営協議会（市内全域対象）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  <a:tr h="2389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１．設立支援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  <a:tr h="2389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２．運営支援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  <a:tr h="2440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３．情報提供・情報共有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☆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084" marR="9084" marT="908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29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678</Words>
  <Application>Microsoft Office PowerPoint</Application>
  <PresentationFormat>ユーザー設定</PresentationFormat>
  <Paragraphs>506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協働提案  改正介護保険法２０１５年４月制定に備えて </vt:lpstr>
      <vt:lpstr>PowerPoint プレゼンテーション</vt:lpstr>
      <vt:lpstr>モデル地区での導入提言の背景</vt:lpstr>
      <vt:lpstr>石巻市における要介護者・要支援者数の推計</vt:lpstr>
      <vt:lpstr>協働計画(案）</vt:lpstr>
      <vt:lpstr>協働計画（案）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石巻市 地域包括ケアシステム 勉強会の開催（提案）</dc:title>
  <dc:creator>伊藤寿朗</dc:creator>
  <cp:lastModifiedBy>umebatake</cp:lastModifiedBy>
  <cp:revision>78</cp:revision>
  <cp:lastPrinted>2014-09-03T00:38:47Z</cp:lastPrinted>
  <dcterms:created xsi:type="dcterms:W3CDTF">2014-07-16T05:47:03Z</dcterms:created>
  <dcterms:modified xsi:type="dcterms:W3CDTF">2014-09-03T00:42:48Z</dcterms:modified>
</cp:coreProperties>
</file>